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media/image25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2.jpeg" ContentType="image/jpeg"/>
  <Override PartName="/ppt/media/image36.jpeg" ContentType="image/jpeg"/>
  <Override PartName="/ppt/media/image18.png" ContentType="image/png"/>
  <Override PartName="/ppt/media/image10.png" ContentType="image/png"/>
  <Override PartName="/ppt/media/image29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32.png" ContentType="image/png"/>
  <Override PartName="/ppt/media/image12.png" ContentType="image/png"/>
  <Override PartName="/ppt/media/image13.png" ContentType="image/png"/>
  <Override PartName="/ppt/media/image8.png" ContentType="image/png"/>
  <Override PartName="/ppt/media/image38.png" ContentType="image/png"/>
  <Override PartName="/ppt/media/image9.png" ContentType="image/png"/>
  <Override PartName="/ppt/media/image37.jpeg" ContentType="image/jpeg"/>
  <Override PartName="/ppt/media/image30.png" ContentType="image/png"/>
  <Override PartName="/ppt/media/image28.png" ContentType="image/png"/>
  <Override PartName="/ppt/media/image5.png" ContentType="image/png"/>
  <Override PartName="/ppt/media/image35.png" ContentType="image/png"/>
  <Override PartName="/ppt/media/image34.png" ContentType="image/png"/>
  <Override PartName="/ppt/media/image4.png" ContentType="image/png"/>
  <Override PartName="/ppt/media/image27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31.png" ContentType="image/png"/>
  <Override PartName="/ppt/media/image1.png" ContentType="image/png"/>
  <Override PartName="/ppt/media/image24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2BA82B-187A-4D8D-8937-23217BCD0B3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1F11D8C-7B85-45E3-A3E3-38E1A254679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2C0F6C4-F47B-416C-B068-B7F22E009D7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040D1BA-7A4E-4EC0-B053-E71703C06D4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D8CD054-46BE-43CC-94AE-A88B4325A75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3BF6CEE-636C-449F-9136-36DC935AA32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3617CF5-C0FD-4036-B710-5B050287D8F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1DF0A33-A345-4C00-B7C3-208FB28B377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C69C505-C936-4352-9D54-CC7FEE10FA6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3924C23-BE54-4583-818C-8B36F1272F4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08863B4-733B-402A-A805-A17A3A5E9F0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65B015A-1598-40F9-8E92-DB52F76E270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78F2327-BC40-4B58-B73A-53079F3A673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504ADAB-4601-4014-9881-52DAEDB42E2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912CB62-C3EC-48D4-833D-E82D94C6C4F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8A19044-F260-4C88-8327-E2CD9E840CC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7BB2E5E-5445-4CC1-892C-003A001FCA0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3C23615-A69F-4C17-AD49-204B41B0E9D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3028316-01A6-454A-A8A9-EBFB5638C16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1949B11-23C2-41B2-BDD3-DE4C39BB9CD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F57C47D-AE13-4C38-8816-95D69C7A6D6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15CC4B1-31D5-4698-8766-5B5642BE9E4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9D16285-4C80-4464-89CC-44DDE6FDAFA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6E1339E-1FA0-4943-A2AF-1A2EEE59FE7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A4BF014-E02B-45A5-A105-5F8CD391348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B63F49D-36C9-40EE-8CD2-62B2544FBD8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17931B4-60CC-4469-912E-53001A1F98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8043A49-2911-4D1B-AFCB-4DF801FED3E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ABA7BE2-B807-48CA-A51E-AF45ED41A4A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0CCC08B-DAB3-485A-95DB-8FFB4DD3388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79FDB4D-0229-43DC-BE20-D22C57CE25E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F475564-3A78-48E9-B15A-8B634A3C0D6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9A6100B-5C2B-4CF0-97D6-7D65493CA13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246774A-8999-4273-B76C-B0F8375A638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3E47570-73E3-4E86-B245-099DE098582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B846A3E-3D2D-4D4E-A5FD-DF646966767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ttangolo 7" hidden="1"/>
          <p:cNvSpPr/>
          <p:nvPr/>
        </p:nvSpPr>
        <p:spPr>
          <a:xfrm>
            <a:off x="0" y="1011960"/>
            <a:ext cx="1034280" cy="683640"/>
          </a:xfrm>
          <a:prstGeom prst="rect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" name="Gruppo 11"/>
          <p:cNvGrpSpPr/>
          <p:nvPr/>
        </p:nvGrpSpPr>
        <p:grpSpPr>
          <a:xfrm>
            <a:off x="8166240" y="10800"/>
            <a:ext cx="2855520" cy="6845040"/>
            <a:chOff x="8166240" y="10800"/>
            <a:chExt cx="2855520" cy="6845040"/>
          </a:xfrm>
        </p:grpSpPr>
        <p:sp>
          <p:nvSpPr>
            <p:cNvPr id="2" name="Parallelogramma 14"/>
            <p:cNvSpPr/>
            <p:nvPr/>
          </p:nvSpPr>
          <p:spPr>
            <a:xfrm>
              <a:off x="8166240" y="10800"/>
              <a:ext cx="2855520" cy="684504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" name="Immagine 9" descr=""/>
            <p:cNvPicPr/>
            <p:nvPr/>
          </p:nvPicPr>
          <p:blipFill>
            <a:blip r:embed="rId2"/>
            <a:stretch/>
          </p:blipFill>
          <p:spPr>
            <a:xfrm>
              <a:off x="8166240" y="580320"/>
              <a:ext cx="2829240" cy="4927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" name="Parallelogramma 14"/>
          <p:cNvSpPr/>
          <p:nvPr/>
        </p:nvSpPr>
        <p:spPr>
          <a:xfrm>
            <a:off x="7971840" y="0"/>
            <a:ext cx="2855520" cy="685584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Rettangolo 11"/>
          <p:cNvSpPr/>
          <p:nvPr/>
        </p:nvSpPr>
        <p:spPr>
          <a:xfrm>
            <a:off x="4960800" y="0"/>
            <a:ext cx="151920" cy="68558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Rettangolo 10"/>
          <p:cNvSpPr/>
          <p:nvPr/>
        </p:nvSpPr>
        <p:spPr>
          <a:xfrm>
            <a:off x="4876560" y="0"/>
            <a:ext cx="151920" cy="685584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" name="Immagine 6" descr=""/>
          <p:cNvPicPr/>
          <p:nvPr/>
        </p:nvPicPr>
        <p:blipFill>
          <a:blip r:embed="rId3"/>
          <a:stretch/>
        </p:blipFill>
        <p:spPr>
          <a:xfrm>
            <a:off x="2520" y="3960"/>
            <a:ext cx="4879440" cy="685584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ftr" idx="1"/>
          </p:nvPr>
        </p:nvSpPr>
        <p:spPr>
          <a:xfrm>
            <a:off x="1096920" y="6446880"/>
            <a:ext cx="484416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it-IT" sz="900" spc="-1" strike="noStrike" cap="all">
                <a:solidFill>
                  <a:srgbClr val="40404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it-IT" sz="900" spc="-1" strike="noStrike" cap="all">
                <a:solidFill>
                  <a:srgbClr val="404040"/>
                </a:solidFill>
                <a:latin typeface="Calibri"/>
              </a:rPr>
              <a:t> </a:t>
            </a:r>
            <a:endParaRPr b="0" lang="en-US" sz="900" spc="-1" strike="noStrike"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ldNum" idx="2"/>
          </p:nvPr>
        </p:nvSpPr>
        <p:spPr>
          <a:xfrm>
            <a:off x="10375200" y="6446880"/>
            <a:ext cx="77796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it-IT" sz="1050" spc="-1" strike="noStrike">
                <a:solidFill>
                  <a:srgbClr val="40404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9A12845-3AB9-4254-B669-58B0E0FE4762}" type="slidenum">
              <a:rPr b="0" lang="it-IT" sz="1050" spc="-1" strike="noStrike">
                <a:solidFill>
                  <a:srgbClr val="404040"/>
                </a:solidFill>
                <a:latin typeface="Calibri"/>
              </a:rPr>
              <a:t>18</a:t>
            </a:fld>
            <a:endParaRPr b="0" lang="en-US" sz="1050" spc="-1" strike="noStrike">
              <a:latin typeface="Times New Roman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dt" idx="3"/>
          </p:nvPr>
        </p:nvSpPr>
        <p:spPr>
          <a:xfrm>
            <a:off x="6833880" y="6446880"/>
            <a:ext cx="258264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Fai clic per modificare il formato del testo del titolo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Fai clic per modificare il formato del testo della struttura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Secondo livello struttura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Terzo livello struttura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Quarto livello struttura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Quinto livello struttura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Sesto livello struttura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Settimo livello struttura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tangolo 7" hidden="1"/>
          <p:cNvSpPr/>
          <p:nvPr/>
        </p:nvSpPr>
        <p:spPr>
          <a:xfrm>
            <a:off x="0" y="1011960"/>
            <a:ext cx="1034280" cy="683640"/>
          </a:xfrm>
          <a:prstGeom prst="rect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50" name="Gruppo 11"/>
          <p:cNvGrpSpPr/>
          <p:nvPr/>
        </p:nvGrpSpPr>
        <p:grpSpPr>
          <a:xfrm>
            <a:off x="8166240" y="10800"/>
            <a:ext cx="2855520" cy="6845040"/>
            <a:chOff x="8166240" y="10800"/>
            <a:chExt cx="2855520" cy="6845040"/>
          </a:xfrm>
        </p:grpSpPr>
        <p:sp>
          <p:nvSpPr>
            <p:cNvPr id="51" name="Parallelogramma 14"/>
            <p:cNvSpPr/>
            <p:nvPr/>
          </p:nvSpPr>
          <p:spPr>
            <a:xfrm>
              <a:off x="8166240" y="10800"/>
              <a:ext cx="2855520" cy="684504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52" name="Immagine 9" descr=""/>
            <p:cNvPicPr/>
            <p:nvPr/>
          </p:nvPicPr>
          <p:blipFill>
            <a:blip r:embed="rId2"/>
            <a:stretch/>
          </p:blipFill>
          <p:spPr>
            <a:xfrm>
              <a:off x="8166240" y="580320"/>
              <a:ext cx="2829240" cy="49276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53" name="Gruppo 19"/>
          <p:cNvGrpSpPr/>
          <p:nvPr/>
        </p:nvGrpSpPr>
        <p:grpSpPr>
          <a:xfrm>
            <a:off x="0" y="6135480"/>
            <a:ext cx="12189960" cy="709560"/>
            <a:chOff x="0" y="6135480"/>
            <a:chExt cx="12189960" cy="709560"/>
          </a:xfrm>
        </p:grpSpPr>
        <p:sp>
          <p:nvSpPr>
            <p:cNvPr id="54" name="Rettangolo 9"/>
            <p:cNvSpPr/>
            <p:nvPr/>
          </p:nvSpPr>
          <p:spPr>
            <a:xfrm rot="16200000">
              <a:off x="6073200" y="62280"/>
              <a:ext cx="43560" cy="121899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5" name="Rettangolo 8"/>
            <p:cNvSpPr/>
            <p:nvPr/>
          </p:nvSpPr>
          <p:spPr>
            <a:xfrm rot="16200000">
              <a:off x="6044040" y="132840"/>
              <a:ext cx="101880" cy="12189960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56" name="Immagine 11" descr=""/>
            <p:cNvPicPr/>
            <p:nvPr/>
          </p:nvPicPr>
          <p:blipFill>
            <a:blip r:embed="rId3"/>
            <a:stretch/>
          </p:blipFill>
          <p:spPr>
            <a:xfrm>
              <a:off x="0" y="6278400"/>
              <a:ext cx="12189960" cy="5666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57" name="Gruppo 18"/>
          <p:cNvGrpSpPr/>
          <p:nvPr/>
        </p:nvGrpSpPr>
        <p:grpSpPr>
          <a:xfrm>
            <a:off x="8166240" y="10800"/>
            <a:ext cx="2855520" cy="6117480"/>
            <a:chOff x="8166240" y="10800"/>
            <a:chExt cx="2855520" cy="6117480"/>
          </a:xfrm>
        </p:grpSpPr>
        <p:sp>
          <p:nvSpPr>
            <p:cNvPr id="58" name="Parallelogramma 14"/>
            <p:cNvSpPr/>
            <p:nvPr/>
          </p:nvSpPr>
          <p:spPr>
            <a:xfrm>
              <a:off x="8166240" y="10800"/>
              <a:ext cx="2855520" cy="611748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59" name="Immagine 17" descr=""/>
            <p:cNvPicPr/>
            <p:nvPr/>
          </p:nvPicPr>
          <p:blipFill>
            <a:blip r:embed="rId4"/>
            <a:stretch/>
          </p:blipFill>
          <p:spPr>
            <a:xfrm>
              <a:off x="8166240" y="580320"/>
              <a:ext cx="2829240" cy="4927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Fai clic per modificare il formato del testo del titolo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Fai clic per modificare il formato del testo della struttura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Secondo livello struttura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Terzo livello struttura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Quarto livello struttura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Quinto livello struttura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Sesto livello struttura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Settimo livello struttura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ttangolo 7"/>
          <p:cNvSpPr/>
          <p:nvPr/>
        </p:nvSpPr>
        <p:spPr>
          <a:xfrm>
            <a:off x="0" y="1011960"/>
            <a:ext cx="1034280" cy="683640"/>
          </a:xfrm>
          <a:prstGeom prst="rect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99" name="Gruppo 11"/>
          <p:cNvGrpSpPr/>
          <p:nvPr/>
        </p:nvGrpSpPr>
        <p:grpSpPr>
          <a:xfrm>
            <a:off x="8166240" y="10800"/>
            <a:ext cx="2855520" cy="6845040"/>
            <a:chOff x="8166240" y="10800"/>
            <a:chExt cx="2855520" cy="6845040"/>
          </a:xfrm>
        </p:grpSpPr>
        <p:sp>
          <p:nvSpPr>
            <p:cNvPr id="100" name="Parallelogramma 14"/>
            <p:cNvSpPr/>
            <p:nvPr/>
          </p:nvSpPr>
          <p:spPr>
            <a:xfrm>
              <a:off x="8166240" y="10800"/>
              <a:ext cx="2855520" cy="684504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01" name="Immagine 9" descr=""/>
            <p:cNvPicPr/>
            <p:nvPr/>
          </p:nvPicPr>
          <p:blipFill>
            <a:blip r:embed="rId2"/>
            <a:stretch/>
          </p:blipFill>
          <p:spPr>
            <a:xfrm>
              <a:off x="8166240" y="580320"/>
              <a:ext cx="2829240" cy="49276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2" name="Gruppo 2"/>
          <p:cNvGrpSpPr/>
          <p:nvPr/>
        </p:nvGrpSpPr>
        <p:grpSpPr>
          <a:xfrm>
            <a:off x="0" y="6135480"/>
            <a:ext cx="12189960" cy="709560"/>
            <a:chOff x="0" y="6135480"/>
            <a:chExt cx="12189960" cy="709560"/>
          </a:xfrm>
        </p:grpSpPr>
        <p:sp>
          <p:nvSpPr>
            <p:cNvPr id="103" name="Rettangolo 3"/>
            <p:cNvSpPr/>
            <p:nvPr/>
          </p:nvSpPr>
          <p:spPr>
            <a:xfrm rot="16200000">
              <a:off x="6073200" y="62280"/>
              <a:ext cx="43560" cy="121899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4" name="Rettangolo 4"/>
            <p:cNvSpPr/>
            <p:nvPr/>
          </p:nvSpPr>
          <p:spPr>
            <a:xfrm rot="16200000">
              <a:off x="6044040" y="132840"/>
              <a:ext cx="101880" cy="12189960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05" name="Immagine 8" descr=""/>
            <p:cNvPicPr/>
            <p:nvPr/>
          </p:nvPicPr>
          <p:blipFill>
            <a:blip r:embed="rId3"/>
            <a:stretch/>
          </p:blipFill>
          <p:spPr>
            <a:xfrm>
              <a:off x="0" y="6278400"/>
              <a:ext cx="12189960" cy="566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Fai clic per modificare il formato del testo del titolo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ftr" idx="4"/>
          </p:nvPr>
        </p:nvSpPr>
        <p:spPr>
          <a:xfrm>
            <a:off x="1096920" y="6446880"/>
            <a:ext cx="484416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it-IT" sz="900" spc="-1" strike="noStrike" cap="all">
                <a:solidFill>
                  <a:srgbClr val="40404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it-IT" sz="900" spc="-1" strike="noStrike" cap="all">
                <a:solidFill>
                  <a:srgbClr val="404040"/>
                </a:solidFill>
                <a:latin typeface="Calibri"/>
              </a:rPr>
              <a:t>&lt;piè di pagina&gt;</a:t>
            </a:r>
            <a:endParaRPr b="0" lang="en-US" sz="900" spc="-1" strike="noStrike"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sldNum" idx="5"/>
          </p:nvPr>
        </p:nvSpPr>
        <p:spPr>
          <a:xfrm>
            <a:off x="10375200" y="6446880"/>
            <a:ext cx="77796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it-IT" sz="1050" spc="-1" strike="noStrike">
                <a:solidFill>
                  <a:srgbClr val="40404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385F3C8-31C4-481C-B91D-F7BE3EB0F054}" type="slidenum">
              <a:rPr b="0" lang="it-IT" sz="1050" spc="-1" strike="noStrike">
                <a:solidFill>
                  <a:srgbClr val="404040"/>
                </a:solidFill>
                <a:latin typeface="Calibri"/>
              </a:rPr>
              <a:t>&lt;numero&gt;</a:t>
            </a:fld>
            <a:endParaRPr b="0" lang="en-US" sz="1050" spc="-1" strike="noStrike">
              <a:latin typeface="Times New Roman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dt" idx="6"/>
          </p:nvPr>
        </p:nvSpPr>
        <p:spPr>
          <a:xfrm>
            <a:off x="6833880" y="6446880"/>
            <a:ext cx="258264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&lt;data/ora&gt;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Fai clic per modificare il formato del testo della struttura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Secondo livello struttura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Terzo livello struttura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Quarto livello struttura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Quinto livello struttura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Sesto livello struttura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Settimo livello struttura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ttangolo 7"/>
          <p:cNvSpPr/>
          <p:nvPr/>
        </p:nvSpPr>
        <p:spPr>
          <a:xfrm>
            <a:off x="0" y="1011960"/>
            <a:ext cx="1034280" cy="683640"/>
          </a:xfrm>
          <a:prstGeom prst="rect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48" name="Gruppo 11"/>
          <p:cNvGrpSpPr/>
          <p:nvPr/>
        </p:nvGrpSpPr>
        <p:grpSpPr>
          <a:xfrm>
            <a:off x="8166240" y="10800"/>
            <a:ext cx="2855520" cy="6845040"/>
            <a:chOff x="8166240" y="10800"/>
            <a:chExt cx="2855520" cy="6845040"/>
          </a:xfrm>
        </p:grpSpPr>
        <p:sp>
          <p:nvSpPr>
            <p:cNvPr id="149" name="Parallelogramma 14"/>
            <p:cNvSpPr/>
            <p:nvPr/>
          </p:nvSpPr>
          <p:spPr>
            <a:xfrm>
              <a:off x="8166240" y="10800"/>
              <a:ext cx="2855520" cy="684504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50" name="Immagine 9" descr=""/>
            <p:cNvPicPr/>
            <p:nvPr/>
          </p:nvPicPr>
          <p:blipFill>
            <a:blip r:embed="rId2"/>
            <a:stretch/>
          </p:blipFill>
          <p:spPr>
            <a:xfrm>
              <a:off x="8166240" y="580320"/>
              <a:ext cx="2829240" cy="49276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51" name="Gruppo 3"/>
          <p:cNvGrpSpPr/>
          <p:nvPr/>
        </p:nvGrpSpPr>
        <p:grpSpPr>
          <a:xfrm>
            <a:off x="0" y="6135480"/>
            <a:ext cx="12189960" cy="709560"/>
            <a:chOff x="0" y="6135480"/>
            <a:chExt cx="12189960" cy="709560"/>
          </a:xfrm>
        </p:grpSpPr>
        <p:sp>
          <p:nvSpPr>
            <p:cNvPr id="152" name="Rettangolo 4"/>
            <p:cNvSpPr/>
            <p:nvPr/>
          </p:nvSpPr>
          <p:spPr>
            <a:xfrm rot="16200000">
              <a:off x="6073200" y="62280"/>
              <a:ext cx="43560" cy="121899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3" name="Rettangolo 5"/>
            <p:cNvSpPr/>
            <p:nvPr/>
          </p:nvSpPr>
          <p:spPr>
            <a:xfrm rot="16200000">
              <a:off x="6044040" y="132840"/>
              <a:ext cx="101880" cy="12189960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54" name="Immagine 9" descr=""/>
            <p:cNvPicPr/>
            <p:nvPr/>
          </p:nvPicPr>
          <p:blipFill>
            <a:blip r:embed="rId3"/>
            <a:stretch/>
          </p:blipFill>
          <p:spPr>
            <a:xfrm>
              <a:off x="0" y="6278400"/>
              <a:ext cx="12189960" cy="566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5" name="PlaceHolder 1"/>
          <p:cNvSpPr>
            <a:spLocks noGrp="1"/>
          </p:cNvSpPr>
          <p:nvPr>
            <p:ph type="ftr" idx="7"/>
          </p:nvPr>
        </p:nvSpPr>
        <p:spPr>
          <a:xfrm>
            <a:off x="1096920" y="6446880"/>
            <a:ext cx="484416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it-IT" sz="900" spc="-1" strike="noStrike" cap="all">
                <a:solidFill>
                  <a:srgbClr val="404040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it-IT" sz="900" spc="-1" strike="noStrike" cap="all">
                <a:solidFill>
                  <a:srgbClr val="404040"/>
                </a:solidFill>
                <a:latin typeface="Calibri"/>
              </a:rPr>
              <a:t>&lt;piè di pagina&gt;</a:t>
            </a:r>
            <a:endParaRPr b="0" lang="en-US" sz="900" spc="-1" strike="noStrike">
              <a:latin typeface="Times New Roman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ldNum" idx="8"/>
          </p:nvPr>
        </p:nvSpPr>
        <p:spPr>
          <a:xfrm>
            <a:off x="10375200" y="6446880"/>
            <a:ext cx="77796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it-IT" sz="1050" spc="-1" strike="noStrike">
                <a:solidFill>
                  <a:srgbClr val="404040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0F849B9-C924-402E-9C37-B1F7982197B9}" type="slidenum">
              <a:rPr b="0" lang="it-IT" sz="1050" spc="-1" strike="noStrike">
                <a:solidFill>
                  <a:srgbClr val="404040"/>
                </a:solidFill>
                <a:latin typeface="Calibri"/>
              </a:rPr>
              <a:t>&lt;numero&gt;</a:t>
            </a:fld>
            <a:endParaRPr b="0" lang="en-US" sz="1050" spc="-1" strike="noStrike">
              <a:latin typeface="Times New Roman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dt" idx="9"/>
          </p:nvPr>
        </p:nvSpPr>
        <p:spPr>
          <a:xfrm>
            <a:off x="6833880" y="6446880"/>
            <a:ext cx="2582640" cy="36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&lt;data/ora&gt;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Fai clic per modificare il formato del testo del titolo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Fai clic per modificare il formato del testo della struttura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Secondo livello struttura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Terzo livello struttura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Quarto livello struttura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Quinto livello struttura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Sesto livello struttura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Settimo livello struttura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2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2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2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629040" y="758880"/>
            <a:ext cx="4524120" cy="2804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CHIRURGIA DI PARETE NEL PAZIENTE AFFETTO DA OBESITÀ: PREVENZIONE E GESTIONE</a:t>
            </a:r>
            <a:br>
              <a:rPr sz="3600"/>
            </a:b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DELLE COMPLICANZE.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subTitle"/>
          </p:nvPr>
        </p:nvSpPr>
        <p:spPr>
          <a:xfrm>
            <a:off x="6629040" y="4114080"/>
            <a:ext cx="4524120" cy="12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algn="l" pos="0"/>
              </a:tabLst>
            </a:pPr>
            <a:r>
              <a:rPr b="1" lang="it-IT" sz="2800" spc="185" strike="noStrike" cap="all">
                <a:solidFill>
                  <a:srgbClr val="e79130"/>
                </a:solidFill>
                <a:latin typeface="Calibri"/>
              </a:rPr>
              <a:t>Fabio Cesare Campanile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algn="l" pos="0"/>
              </a:tabLst>
            </a:pPr>
            <a:r>
              <a:rPr b="1" lang="it-IT" sz="2800" spc="185" strike="noStrike" cap="all">
                <a:solidFill>
                  <a:srgbClr val="e79130"/>
                </a:solidFill>
                <a:latin typeface="Calibri"/>
              </a:rPr>
              <a:t>Ospedale di civita castellana - VITERBO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OTTIMIZZAZIONE DEL PAZIENTE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0" y="1829160"/>
            <a:ext cx="12191400" cy="3656880"/>
          </a:xfrm>
          <a:prstGeom prst="rect">
            <a:avLst/>
          </a:prstGeom>
          <a:ln w="0">
            <a:noFill/>
          </a:ln>
        </p:spPr>
      </p:pic>
      <p:pic>
        <p:nvPicPr>
          <p:cNvPr id="236" name="" descr=""/>
          <p:cNvPicPr/>
          <p:nvPr/>
        </p:nvPicPr>
        <p:blipFill>
          <a:blip r:embed="rId2"/>
          <a:stretch/>
        </p:blipFill>
        <p:spPr>
          <a:xfrm>
            <a:off x="5967720" y="1670400"/>
            <a:ext cx="4455720" cy="445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GLP-1 SEMAGLUTIDE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0" y="1829160"/>
            <a:ext cx="12191400" cy="3656880"/>
          </a:xfrm>
          <a:prstGeom prst="rect">
            <a:avLst/>
          </a:prstGeom>
          <a:ln w="0">
            <a:noFill/>
          </a:ln>
        </p:spPr>
      </p:pic>
      <p:sp>
        <p:nvSpPr>
          <p:cNvPr id="239" name=""/>
          <p:cNvSpPr/>
          <p:nvPr/>
        </p:nvSpPr>
        <p:spPr>
          <a:xfrm>
            <a:off x="4480200" y="4726440"/>
            <a:ext cx="731484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1. Romain B et al. Patients With Severe Obesity Are Made Eligible for Complex Abdominal Wall Repair After Preoptimization With GLP‐1 Agonists: Results of a Bicentric Pilot Study. World J Surg. 2025;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2. Spurzem GJ et al. GLP-1 receptor agonists are a transformative prehabilitation tool for weight loss in obese patients undergoing elective hernia repair. Surg Endosc. 2025;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3. Spurzem GJ et al. The new bridge to hernia surgery: achieving preoperative weight optimization with GLP-1 receptor agonists for abdominal wall hernia repair. Surg Endosc. 2025.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2"/>
          <a:stretch/>
        </p:blipFill>
        <p:spPr>
          <a:xfrm>
            <a:off x="6034680" y="1735560"/>
            <a:ext cx="5207760" cy="274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OTTIMIZZAZIONE DEL PAZIENTE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9000" y="1829160"/>
            <a:ext cx="12191400" cy="3656880"/>
          </a:xfrm>
          <a:prstGeom prst="rect">
            <a:avLst/>
          </a:prstGeom>
          <a:ln w="0">
            <a:noFill/>
          </a:ln>
        </p:spPr>
      </p:pic>
      <p:sp>
        <p:nvSpPr>
          <p:cNvPr id="243" name=""/>
          <p:cNvSpPr/>
          <p:nvPr/>
        </p:nvSpPr>
        <p:spPr>
          <a:xfrm>
            <a:off x="5576760" y="2183400"/>
            <a:ext cx="6309720" cy="265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0000"/>
                </a:solidFill>
                <a:latin typeface="Roboto"/>
                <a:ea typeface="AR PL Mingti2L Big5"/>
              </a:rPr>
              <a:t>There is an increased risk of complications in patients with HbA1c &gt; 6.5%, and elective repair should not be undertaken without individualized preoperative intervention. Grade B</a:t>
            </a:r>
            <a:r>
              <a:rPr b="0" lang="en-GB" sz="1800" spc="-1" strike="noStrike" baseline="33000">
                <a:solidFill>
                  <a:srgbClr val="ff0000"/>
                </a:solidFill>
                <a:latin typeface="Roboto"/>
                <a:ea typeface="AR PL Mingti2L Big5"/>
              </a:rPr>
              <a:t>1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ff0000"/>
                </a:solidFill>
                <a:latin typeface="Roboto"/>
                <a:ea typeface="AR PL Mingti2L Big5"/>
              </a:rPr>
              <a:t>_x005F_x000f_Avoid elective surgery on patients with HbA1c &gt; 8.0%. Grade B</a:t>
            </a:r>
            <a:r>
              <a:rPr b="0" lang="en-GB" sz="1800" spc="-1" strike="noStrike" baseline="33000">
                <a:solidFill>
                  <a:srgbClr val="ff0000"/>
                </a:solidFill>
                <a:latin typeface="Roboto"/>
                <a:ea typeface="AR PL Mingti2L Big5"/>
              </a:rPr>
              <a:t>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44" name=""/>
          <p:cNvSpPr/>
          <p:nvPr/>
        </p:nvSpPr>
        <p:spPr>
          <a:xfrm>
            <a:off x="5394600" y="4551480"/>
            <a:ext cx="649188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1. Liang MK et al. Ventral Hernia Management: Expert Consensus Guided by Systematic Review. Annals of Surgery. 2017;;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OTTIMIZZAZIONE DEL PAZIENTE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0" y="1829160"/>
            <a:ext cx="12191400" cy="3656880"/>
          </a:xfrm>
          <a:prstGeom prst="rect">
            <a:avLst/>
          </a:prstGeom>
          <a:ln w="0">
            <a:noFill/>
          </a:ln>
        </p:spPr>
      </p:pic>
      <p:sp>
        <p:nvSpPr>
          <p:cNvPr id="247" name=""/>
          <p:cNvSpPr/>
          <p:nvPr/>
        </p:nvSpPr>
        <p:spPr>
          <a:xfrm>
            <a:off x="5519520" y="2032560"/>
            <a:ext cx="6001200" cy="265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b000"/>
                </a:solidFill>
                <a:latin typeface="Arial"/>
                <a:ea typeface="AR PL Mingti2L Big5"/>
              </a:rPr>
              <a:t>Assessment of malnutrition should be based upon clinical evaluation.  Grade D</a:t>
            </a:r>
            <a:r>
              <a:rPr b="0" lang="en-GB" sz="1800" spc="-1" strike="noStrike" baseline="33000">
                <a:solidFill>
                  <a:srgbClr val="00b000"/>
                </a:solidFill>
                <a:latin typeface="Arial"/>
                <a:ea typeface="AR PL Mingti2L Big5"/>
              </a:rPr>
              <a:t>1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b000"/>
                </a:solidFill>
                <a:latin typeface="Arial"/>
                <a:ea typeface="AR PL Mingti2L Big5"/>
              </a:rPr>
              <a:t>_x005F_x000f_Perioperative oral supplements, including arginine and fish oils,should be considered in high-risk patients undergoing gastrointestinal surgery. Grade A</a:t>
            </a:r>
            <a:r>
              <a:rPr b="0" lang="en-GB" sz="1800" spc="-1" strike="noStrike" baseline="33000">
                <a:solidFill>
                  <a:srgbClr val="00b000"/>
                </a:solidFill>
                <a:latin typeface="Arial"/>
                <a:ea typeface="AR PL Mingti2L Big5"/>
              </a:rPr>
              <a:t>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48" name=""/>
          <p:cNvSpPr/>
          <p:nvPr/>
        </p:nvSpPr>
        <p:spPr>
          <a:xfrm>
            <a:off x="5394600" y="4551480"/>
            <a:ext cx="649188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1. Liang MK et al. Ventral Hernia Management: Expert Consensus Guided by Systematic Review. Annals of Surgery. 2017;;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OTTIMIZZAZIONE DEL PAZIENTE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1"/>
          <a:stretch/>
        </p:blipFill>
        <p:spPr>
          <a:xfrm>
            <a:off x="0" y="1828800"/>
            <a:ext cx="12191400" cy="3656880"/>
          </a:xfrm>
          <a:prstGeom prst="rect">
            <a:avLst/>
          </a:prstGeom>
          <a:ln w="0">
            <a:noFill/>
          </a:ln>
        </p:spPr>
      </p:pic>
      <p:sp>
        <p:nvSpPr>
          <p:cNvPr id="251" name=""/>
          <p:cNvSpPr/>
          <p:nvPr/>
        </p:nvSpPr>
        <p:spPr>
          <a:xfrm>
            <a:off x="5519520" y="2032560"/>
            <a:ext cx="5818320" cy="265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b7da0"/>
                </a:solidFill>
                <a:latin typeface="Roboto"/>
                <a:ea typeface="AR PL Mingti2L Big5"/>
              </a:rPr>
              <a:t>Farmacoterapia e counseling </a:t>
            </a:r>
            <a:r>
              <a:rPr b="0" lang="en-GB" sz="1800" spc="-1" strike="noStrike" baseline="33000">
                <a:solidFill>
                  <a:srgbClr val="2b7da0"/>
                </a:solidFill>
                <a:latin typeface="Roboto"/>
                <a:ea typeface="AR PL Mingti2L Big5"/>
              </a:rPr>
              <a:t>1,2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2b7da0"/>
                </a:solidFill>
                <a:latin typeface="Arial"/>
                <a:ea typeface="AR PL Mingti2L Big5"/>
              </a:rPr>
              <a:t>L’astensione preoperatoria per 4 settimane dimezza le complicazioni (da 41% a 21%)</a:t>
            </a:r>
            <a:r>
              <a:rPr b="0" lang="en-GB" sz="1800" spc="-1" strike="noStrike" baseline="33000">
                <a:solidFill>
                  <a:srgbClr val="2b7da0"/>
                </a:solidFill>
                <a:latin typeface="Arial"/>
                <a:ea typeface="AR PL Mingti2L Big5"/>
              </a:rPr>
              <a:t>3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52" name=""/>
          <p:cNvSpPr/>
          <p:nvPr/>
        </p:nvSpPr>
        <p:spPr>
          <a:xfrm>
            <a:off x="5394600" y="4452120"/>
            <a:ext cx="649188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1. Sørensen LT et al.  Strategies of smoking cessation intervention before hernia surgery–effect on perioperative smoking behavior. Hernia 2007;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2. </a:t>
            </a:r>
            <a:r>
              <a:rPr b="0" lang="en-GB" sz="1200" spc="-1" strike="noStrike">
                <a:solidFill>
                  <a:srgbClr val="000000"/>
                </a:solidFill>
                <a:latin typeface="Aptos"/>
                <a:ea typeface="Noto Sans CJK SC"/>
              </a:rPr>
              <a:t>Iida H et al. A practical guide for perioperative smoking cessation. J Anesth 2022;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Aptos"/>
                <a:ea typeface="Noto Sans CJK SC"/>
              </a:rPr>
              <a:t>3.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 Lindstr</a:t>
            </a:r>
            <a:r>
              <a:rPr b="0" lang="en-US" sz="1200" spc="-1" strike="noStrike">
                <a:solidFill>
                  <a:srgbClr val="000000"/>
                </a:solidFill>
                <a:latin typeface="Roboto"/>
                <a:ea typeface="Roboto"/>
              </a:rPr>
              <a:t>ö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m D  et al. Effects of a perioperative smoking cessation intervention on postoperative complications: a randomized trial. Ann Surg 2008.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OTTIMIZZAZIONE DELLA PARETE ADDOMINALE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54" name="" descr=""/>
          <p:cNvPicPr/>
          <p:nvPr/>
        </p:nvPicPr>
        <p:blipFill>
          <a:blip r:embed="rId1"/>
          <a:stretch/>
        </p:blipFill>
        <p:spPr>
          <a:xfrm>
            <a:off x="2834640" y="1891080"/>
            <a:ext cx="5760360" cy="384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TOSSINA BOTULINICA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56" name="" descr=""/>
          <p:cNvPicPr/>
          <p:nvPr/>
        </p:nvPicPr>
        <p:blipFill>
          <a:blip r:embed="rId1"/>
          <a:stretch/>
        </p:blipFill>
        <p:spPr>
          <a:xfrm>
            <a:off x="51840" y="1670760"/>
            <a:ext cx="12139920" cy="3358080"/>
          </a:xfrm>
          <a:prstGeom prst="rect">
            <a:avLst/>
          </a:prstGeom>
          <a:ln w="0">
            <a:noFill/>
          </a:ln>
        </p:spPr>
      </p:pic>
      <p:sp>
        <p:nvSpPr>
          <p:cNvPr id="257" name=""/>
          <p:cNvSpPr/>
          <p:nvPr/>
        </p:nvSpPr>
        <p:spPr>
          <a:xfrm>
            <a:off x="5394600" y="5000760"/>
            <a:ext cx="649188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1. Deerenberg EB et al. The Effects of Preoperative Botulinum Toxin A Injection on Abdominal Wall Reconstruction. J Surg Res. 2021;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2. </a:t>
            </a:r>
            <a:r>
              <a:rPr b="0" lang="en-GB" sz="1200" spc="-1" strike="noStrike">
                <a:solidFill>
                  <a:srgbClr val="000000"/>
                </a:solidFill>
                <a:latin typeface="Aptos"/>
                <a:ea typeface="Noto Sans CJK SC"/>
              </a:rPr>
              <a:t>Amaral PHF et al. Volumetry after botulinum toxin A: the impact on abdominal wall compliance and endotracheal pressure. Hernia. 2024;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Aptos"/>
                <a:ea typeface="Noto Sans CJK SC"/>
              </a:rPr>
              <a:t>3.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 Barretto VRD et al. Botulinum toxin A in complex incisional hernia repair: a systematic review. Hernia. 2024.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PNEUMOPERITONEO PROGRESSIVO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1463040" y="2011680"/>
            <a:ext cx="3840480" cy="3840480"/>
          </a:xfrm>
          <a:prstGeom prst="rect">
            <a:avLst/>
          </a:prstGeom>
          <a:ln w="0">
            <a:noFill/>
          </a:ln>
        </p:spPr>
      </p:pic>
      <p:pic>
        <p:nvPicPr>
          <p:cNvPr id="260" name="" descr=""/>
          <p:cNvPicPr/>
          <p:nvPr/>
        </p:nvPicPr>
        <p:blipFill>
          <a:blip r:embed="rId2"/>
          <a:stretch/>
        </p:blipFill>
        <p:spPr>
          <a:xfrm>
            <a:off x="6675120" y="2011680"/>
            <a:ext cx="3840480" cy="384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FASCIOTENS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1"/>
          <a:stretch/>
        </p:blipFill>
        <p:spPr>
          <a:xfrm>
            <a:off x="1920240" y="2002680"/>
            <a:ext cx="7785720" cy="366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629040" y="758880"/>
            <a:ext cx="4524120" cy="3225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6000" spc="-52" strike="noStrike">
                <a:solidFill>
                  <a:srgbClr val="013d61"/>
                </a:solidFill>
                <a:latin typeface="Calibri"/>
              </a:rPr>
              <a:t>Grazie</a:t>
            </a:r>
            <a:endParaRPr b="0" lang="en-US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687600" y="660600"/>
            <a:ext cx="4248360" cy="5157360"/>
          </a:xfrm>
          <a:prstGeom prst="rect">
            <a:avLst/>
          </a:prstGeom>
          <a:ln w="0">
            <a:noFill/>
          </a:ln>
        </p:spPr>
      </p:pic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4840200" y="2468880"/>
            <a:ext cx="7136640" cy="3473280"/>
          </a:xfrm>
          <a:prstGeom prst="rect">
            <a:avLst/>
          </a:prstGeom>
          <a:ln w="0">
            <a:noFill/>
          </a:ln>
        </p:spPr>
      </p:pic>
      <p:pic>
        <p:nvPicPr>
          <p:cNvPr id="200" name="" descr=""/>
          <p:cNvPicPr/>
          <p:nvPr/>
        </p:nvPicPr>
        <p:blipFill>
          <a:blip r:embed="rId3"/>
          <a:stretch/>
        </p:blipFill>
        <p:spPr>
          <a:xfrm>
            <a:off x="5577480" y="92520"/>
            <a:ext cx="5759280" cy="231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SCENARI DI RISCHIO IN CHIRURGIA DI PARETE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25560" y="2011680"/>
            <a:ext cx="5459040" cy="3638880"/>
          </a:xfrm>
          <a:prstGeom prst="rect">
            <a:avLst/>
          </a:prstGeom>
          <a:ln w="0">
            <a:noFill/>
          </a:ln>
        </p:spPr>
      </p:pic>
      <p:sp>
        <p:nvSpPr>
          <p:cNvPr id="203" name=""/>
          <p:cNvSpPr/>
          <p:nvPr/>
        </p:nvSpPr>
        <p:spPr>
          <a:xfrm>
            <a:off x="5760360" y="2011680"/>
            <a:ext cx="3016440" cy="265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304297"/>
                </a:solidFill>
                <a:latin typeface="AR PL Mingti2L Big5"/>
                <a:ea typeface="DejaVu Sans"/>
              </a:rPr>
              <a:t>MECCANISMI</a:t>
            </a:r>
            <a:r>
              <a:rPr b="1" lang="en-US" sz="1800" spc="-1" strike="noStrike">
                <a:solidFill>
                  <a:srgbClr val="304297"/>
                </a:solidFill>
                <a:latin typeface="Arial"/>
                <a:ea typeface="DejaVu Sans"/>
              </a:rPr>
              <a:t>: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e79130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2000" spc="-1" strike="noStrike">
                <a:solidFill>
                  <a:srgbClr val="e79130"/>
                </a:solidFill>
                <a:latin typeface="Roboto"/>
                <a:ea typeface="AR PL Mingti2L Big5"/>
              </a:rPr>
              <a:t>Pressione addominale</a:t>
            </a:r>
            <a:r>
              <a:rPr b="1" lang="en-GB" sz="2000" spc="-1" strike="noStrike">
                <a:solidFill>
                  <a:srgbClr val="e79130"/>
                </a:solidFill>
                <a:latin typeface="Arial"/>
                <a:ea typeface="AR PL Mingti2L Big5"/>
              </a:rPr>
              <a:t> 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e79130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e79130"/>
                </a:solidFill>
                <a:latin typeface="Roboto"/>
                <a:ea typeface="AR PL Mingti2L Big5"/>
              </a:rPr>
              <a:t>Spessore del sottocutaneo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e79130"/>
                </a:solidFill>
                <a:latin typeface="AR PL Mingti2L Big5"/>
                <a:ea typeface="AR PL Mingti2L Big5"/>
              </a:rPr>
              <a:t>↓</a:t>
            </a:r>
            <a:r>
              <a:rPr b="0" lang="en-GB" sz="1800" spc="-1" strike="noStrike">
                <a:solidFill>
                  <a:srgbClr val="e79130"/>
                </a:solidFill>
                <a:latin typeface="Roboto"/>
                <a:ea typeface="AR PL Mingti2L Big5"/>
              </a:rPr>
              <a:t>Perfusione e drenaggio linfatico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e79130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e79130"/>
                </a:solidFill>
                <a:latin typeface="Roboto"/>
                <a:ea typeface="AR PL Mingti2L Big5"/>
              </a:rPr>
              <a:t>Tempo operatorio</a:t>
            </a:r>
            <a:r>
              <a:rPr b="1" lang="en-GB" sz="1800" spc="-1" strike="noStrike">
                <a:solidFill>
                  <a:srgbClr val="e79130"/>
                </a:solidFill>
                <a:latin typeface="AR PL Mingti2L Big5"/>
                <a:ea typeface="AR PL Mingti2L Big5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4" name=""/>
          <p:cNvSpPr/>
          <p:nvPr/>
        </p:nvSpPr>
        <p:spPr>
          <a:xfrm>
            <a:off x="8777880" y="2011680"/>
            <a:ext cx="3199320" cy="284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000" spc="-1" strike="noStrike">
                <a:solidFill>
                  <a:srgbClr val="e79130"/>
                </a:solidFill>
                <a:latin typeface="AR PL Mingti2L Big5"/>
                <a:ea typeface="DejaVu Sans"/>
              </a:rPr>
              <a:t>ESITI (BMI ≥ 35)</a:t>
            </a:r>
            <a:r>
              <a:rPr b="1" lang="en-GB" sz="2000" spc="-1" strike="noStrike">
                <a:solidFill>
                  <a:srgbClr val="e79130"/>
                </a:solidFill>
                <a:latin typeface="Arial"/>
                <a:ea typeface="DejaVu Sans"/>
              </a:rPr>
              <a:t>: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ial"/>
                <a:ea typeface="AR PL Mingti2L Big5"/>
              </a:rPr>
              <a:t> 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Incidenza di SSO tripla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1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Deiscenza cutanea e liponecrosi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1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Rischio riammissione, reintervento e SSI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2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05" name=""/>
          <p:cNvSpPr/>
          <p:nvPr/>
        </p:nvSpPr>
        <p:spPr>
          <a:xfrm>
            <a:off x="5943240" y="4937760"/>
            <a:ext cx="539388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1. Giordano SA, et al. The Impact of Body Mass Index on Abdominal Wall Reconstruction Outcomes: A Comparative Study.  2017;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2. Farhan SA, et al. Does BMI Impact Outcomes in Patients Undergoing Open Abdominal Wall Reconstruction? A Systematic Review and Meta-Analysis.  2025.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SCENARI DI RISCHIO IN CHIRURGIA DI PARETE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25560" y="2011680"/>
            <a:ext cx="5459040" cy="3638880"/>
          </a:xfrm>
          <a:prstGeom prst="rect">
            <a:avLst/>
          </a:prstGeom>
          <a:ln w="0">
            <a:noFill/>
          </a:ln>
        </p:spPr>
      </p:pic>
      <p:pic>
        <p:nvPicPr>
          <p:cNvPr id="208" name="" descr=""/>
          <p:cNvPicPr/>
          <p:nvPr/>
        </p:nvPicPr>
        <p:blipFill>
          <a:blip r:embed="rId2"/>
          <a:stretch/>
        </p:blipFill>
        <p:spPr>
          <a:xfrm>
            <a:off x="25560" y="2031480"/>
            <a:ext cx="5429520" cy="3619080"/>
          </a:xfrm>
          <a:prstGeom prst="rect">
            <a:avLst/>
          </a:prstGeom>
          <a:ln w="0">
            <a:noFill/>
          </a:ln>
        </p:spPr>
      </p:pic>
      <p:sp>
        <p:nvSpPr>
          <p:cNvPr id="209" name=""/>
          <p:cNvSpPr/>
          <p:nvPr/>
        </p:nvSpPr>
        <p:spPr>
          <a:xfrm>
            <a:off x="5576760" y="2041920"/>
            <a:ext cx="3291120" cy="265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304297"/>
                </a:solidFill>
                <a:latin typeface="Roboto"/>
                <a:ea typeface="DejaVu Sans"/>
              </a:rPr>
              <a:t>MECCANISMI</a:t>
            </a:r>
            <a:r>
              <a:rPr b="1" lang="en-US" sz="1800" spc="-1" strike="noStrike">
                <a:solidFill>
                  <a:srgbClr val="304297"/>
                </a:solidFill>
                <a:latin typeface="Roboto"/>
                <a:ea typeface="DejaVu Sans"/>
              </a:rPr>
              <a:t>: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ff0000"/>
                </a:solidFill>
                <a:latin typeface="AR PL Mingti2L Big5"/>
                <a:ea typeface="AR PL Mingti2L Big5"/>
              </a:rPr>
              <a:t>↓</a:t>
            </a:r>
            <a:r>
              <a:rPr b="0" lang="en-GB" sz="2000" spc="-1" strike="noStrike">
                <a:solidFill>
                  <a:srgbClr val="ff0000"/>
                </a:solidFill>
                <a:latin typeface="Roboto"/>
                <a:ea typeface="AR PL Mingti2L Big5"/>
              </a:rPr>
              <a:t>Funzione immunitaria per ipoglicemia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ff0000"/>
                </a:solidFill>
                <a:latin typeface="Arial"/>
                <a:ea typeface="AR PL Mingti2L Big5"/>
              </a:rPr>
              <a:t> </a:t>
            </a:r>
            <a:r>
              <a:rPr b="1" lang="en-GB" sz="2000" spc="-1" strike="noStrike">
                <a:solidFill>
                  <a:srgbClr val="ff0000"/>
                </a:solidFill>
                <a:latin typeface="AR PL Mingti2L Big5"/>
                <a:ea typeface="AR PL Mingti2L Big5"/>
              </a:rPr>
              <a:t>↓</a:t>
            </a:r>
            <a:r>
              <a:rPr b="0" lang="en-GB" sz="1800" spc="-1" strike="noStrike">
                <a:solidFill>
                  <a:srgbClr val="ff0000"/>
                </a:solidFill>
                <a:latin typeface="Roboto"/>
                <a:ea typeface="AR PL Mingti2L Big5"/>
              </a:rPr>
              <a:t>Riparazione tissutale e ossigenazione tessuti per m. microvascolare</a:t>
            </a:r>
            <a:r>
              <a:rPr b="1" lang="en-GB" sz="2000" spc="-1" strike="noStrike">
                <a:solidFill>
                  <a:srgbClr val="ff0000"/>
                </a:solidFill>
                <a:latin typeface="Arial"/>
                <a:ea typeface="AR PL Mingti2L Big5"/>
              </a:rPr>
              <a:t> 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ff0000"/>
                </a:solidFill>
                <a:latin typeface="AR PL Mingti2L Big5"/>
                <a:ea typeface="AR PL Mingti2L Big5"/>
              </a:rPr>
              <a:t>↓</a:t>
            </a:r>
            <a:r>
              <a:rPr b="0" lang="en-GB" sz="1800" spc="-1" strike="noStrike">
                <a:solidFill>
                  <a:srgbClr val="ff0000"/>
                </a:solidFill>
                <a:latin typeface="Roboto"/>
                <a:ea typeface="AR PL Mingti2L Big5"/>
              </a:rPr>
              <a:t>Funzione neutrofili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ff0000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ff0000"/>
                </a:solidFill>
                <a:latin typeface="Roboto"/>
                <a:ea typeface="AR PL Mingti2L Big5"/>
              </a:rPr>
              <a:t>Stato infiammatorio catabolico</a:t>
            </a:r>
            <a:r>
              <a:rPr b="1" lang="en-GB" sz="2000" spc="-1" strike="noStrike">
                <a:solidFill>
                  <a:srgbClr val="ff0000"/>
                </a:solidFill>
                <a:latin typeface="Arial"/>
                <a:ea typeface="AR PL Mingti2L Big5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0" name=""/>
          <p:cNvSpPr/>
          <p:nvPr/>
        </p:nvSpPr>
        <p:spPr>
          <a:xfrm>
            <a:off x="8960760" y="2004120"/>
            <a:ext cx="3199320" cy="284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000" spc="-1" strike="noStrike">
                <a:solidFill>
                  <a:srgbClr val="ff0000"/>
                </a:solidFill>
                <a:latin typeface="Roboto"/>
                <a:ea typeface="DejaVu Sans"/>
              </a:rPr>
              <a:t>ESITI: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Incidenza di sieromi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1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SSO e SSI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1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Re-ospedalizzazioni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2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11" name=""/>
          <p:cNvSpPr/>
          <p:nvPr/>
        </p:nvSpPr>
        <p:spPr>
          <a:xfrm>
            <a:off x="5954400" y="5026320"/>
            <a:ext cx="539388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1. Messer N. et al. The impact of diabetes and presurgical glycemic control on wound morbidity following open complex abdominal wall reconstruction: a single-center experience. Hernia 2024;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2. Romain B. et al.. Unplanned rehospitalizations after abdominal wall surgery: Update according to a review of the literature. J Visc Surg. 2025.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SCENARI DI RISCHIO IN CHIRURGIA DI PARETE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25560" y="2011680"/>
            <a:ext cx="5459040" cy="3638880"/>
          </a:xfrm>
          <a:prstGeom prst="rect">
            <a:avLst/>
          </a:prstGeom>
          <a:ln w="0">
            <a:noFill/>
          </a:ln>
        </p:spPr>
      </p:pic>
      <p:pic>
        <p:nvPicPr>
          <p:cNvPr id="214" name="" descr=""/>
          <p:cNvPicPr/>
          <p:nvPr/>
        </p:nvPicPr>
        <p:blipFill>
          <a:blip r:embed="rId2"/>
          <a:stretch/>
        </p:blipFill>
        <p:spPr>
          <a:xfrm>
            <a:off x="25560" y="2031480"/>
            <a:ext cx="5429520" cy="3619080"/>
          </a:xfrm>
          <a:prstGeom prst="rect">
            <a:avLst/>
          </a:prstGeom>
          <a:ln w="0">
            <a:noFill/>
          </a:ln>
        </p:spPr>
      </p:pic>
      <p:pic>
        <p:nvPicPr>
          <p:cNvPr id="215" name="" descr=""/>
          <p:cNvPicPr/>
          <p:nvPr/>
        </p:nvPicPr>
        <p:blipFill>
          <a:blip r:embed="rId3"/>
          <a:stretch/>
        </p:blipFill>
        <p:spPr>
          <a:xfrm>
            <a:off x="25560" y="2031480"/>
            <a:ext cx="5501160" cy="3666960"/>
          </a:xfrm>
          <a:prstGeom prst="rect">
            <a:avLst/>
          </a:prstGeom>
          <a:ln w="0">
            <a:noFill/>
          </a:ln>
        </p:spPr>
      </p:pic>
      <p:sp>
        <p:nvSpPr>
          <p:cNvPr id="216" name=""/>
          <p:cNvSpPr/>
          <p:nvPr/>
        </p:nvSpPr>
        <p:spPr>
          <a:xfrm>
            <a:off x="5519520" y="2032560"/>
            <a:ext cx="3108240" cy="265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304297"/>
                </a:solidFill>
                <a:latin typeface="Roboto"/>
                <a:ea typeface="DejaVu Sans"/>
              </a:rPr>
              <a:t>MECCANISMI</a:t>
            </a:r>
            <a:r>
              <a:rPr b="1" lang="en-US" sz="1800" spc="-1" strike="noStrike">
                <a:solidFill>
                  <a:srgbClr val="304297"/>
                </a:solidFill>
                <a:latin typeface="Arial"/>
                <a:ea typeface="DejaVu Sans"/>
              </a:rPr>
              <a:t>: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00b000"/>
                </a:solidFill>
                <a:latin typeface="AR PL Mingti2L Big5"/>
                <a:ea typeface="AR PL Mingti2L Big5"/>
              </a:rPr>
              <a:t>↓</a:t>
            </a:r>
            <a:r>
              <a:rPr b="0" lang="en-GB" sz="1800" spc="-1" strike="noStrike">
                <a:solidFill>
                  <a:srgbClr val="00b000"/>
                </a:solidFill>
                <a:latin typeface="Roboto"/>
                <a:ea typeface="AR PL Mingti2L Big5"/>
              </a:rPr>
              <a:t>Riserva fisiologica, mobilità e respirazione</a:t>
            </a:r>
            <a:r>
              <a:rPr b="1" lang="en-GB" sz="2000" spc="-1" strike="noStrike">
                <a:solidFill>
                  <a:srgbClr val="00b000"/>
                </a:solidFill>
                <a:latin typeface="Arial"/>
                <a:ea typeface="AR PL Mingti2L Big5"/>
              </a:rPr>
              <a:t> 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00b000"/>
                </a:solidFill>
                <a:latin typeface="AR PL Mingti2L Big5"/>
                <a:ea typeface="AR PL Mingti2L Big5"/>
              </a:rPr>
              <a:t>↓</a:t>
            </a:r>
            <a:r>
              <a:rPr b="0" lang="en-GB" sz="1800" spc="-1" strike="noStrike">
                <a:solidFill>
                  <a:srgbClr val="00b000"/>
                </a:solidFill>
                <a:latin typeface="Roboto"/>
                <a:ea typeface="AR PL Mingti2L Big5"/>
              </a:rPr>
              <a:t>Immunità e nutrizione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00b000"/>
                </a:solidFill>
                <a:latin typeface="AR PL Mingti2L Big5"/>
                <a:ea typeface="AR PL Mingti2L Big5"/>
              </a:rPr>
              <a:t>↓</a:t>
            </a:r>
            <a:r>
              <a:rPr b="0" lang="en-GB" sz="1800" spc="-1" strike="noStrike">
                <a:solidFill>
                  <a:srgbClr val="00b000"/>
                </a:solidFill>
                <a:latin typeface="Roboto"/>
                <a:ea typeface="AR PL Mingti2L Big5"/>
              </a:rPr>
              <a:t>Deplezione proteica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17" name=""/>
          <p:cNvSpPr/>
          <p:nvPr/>
        </p:nvSpPr>
        <p:spPr>
          <a:xfrm>
            <a:off x="8956800" y="2004120"/>
            <a:ext cx="3199320" cy="284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000" spc="-1" strike="noStrike">
                <a:solidFill>
                  <a:srgbClr val="00b000"/>
                </a:solidFill>
                <a:latin typeface="Roboto"/>
                <a:ea typeface="DejaVu Sans"/>
              </a:rPr>
              <a:t>ESITI: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Mortalità dopo AWR complessa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1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Recidiva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1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Ileo paralitico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Prolungata</a:t>
            </a:r>
            <a:r>
              <a:rPr b="0" lang="en-GB" sz="2000" spc="-1" strike="noStrike">
                <a:solidFill>
                  <a:srgbClr val="304297"/>
                </a:solidFill>
                <a:latin typeface="Roboto"/>
                <a:ea typeface="AR PL Mingti2L Big5"/>
              </a:rPr>
              <a:t> 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ospedalizzazione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2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18" name=""/>
          <p:cNvSpPr/>
          <p:nvPr/>
        </p:nvSpPr>
        <p:spPr>
          <a:xfrm>
            <a:off x="5954400" y="4908960"/>
            <a:ext cx="539388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1. </a:t>
            </a:r>
            <a:r>
              <a:rPr b="0" lang="en-GB" sz="1200" spc="-1" strike="noStrike">
                <a:solidFill>
                  <a:srgbClr val="000000"/>
                </a:solidFill>
                <a:latin typeface="Aptos"/>
                <a:ea typeface="DejaVu Sans"/>
              </a:rPr>
              <a:t>Clark ST et al.  The emerging role of sarcopenia as a prognostic indicator in patients undergoing abdominal wall hernia repairs: a systematic review of the literature. Hernia. 2020;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2. </a:t>
            </a:r>
            <a:r>
              <a:rPr b="0" lang="en-GB" sz="1200" spc="-1" strike="noStrike">
                <a:solidFill>
                  <a:srgbClr val="000000"/>
                </a:solidFill>
                <a:latin typeface="Aptos"/>
                <a:ea typeface="DejaVu Sans"/>
              </a:rPr>
              <a:t>Santana Valenciano Á et al. Role of sarcopenia in complex abdominal wall surgery: does it increase postoperative complications and mortality? Hernia. 2024.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SCENARI DI RISCHIO IN CHIRURGIA DI PARETE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25560" y="2011680"/>
            <a:ext cx="5459040" cy="3638880"/>
          </a:xfrm>
          <a:prstGeom prst="rect">
            <a:avLst/>
          </a:prstGeom>
          <a:ln w="0">
            <a:noFill/>
          </a:ln>
        </p:spPr>
      </p:pic>
      <p:pic>
        <p:nvPicPr>
          <p:cNvPr id="221" name="" descr=""/>
          <p:cNvPicPr/>
          <p:nvPr/>
        </p:nvPicPr>
        <p:blipFill>
          <a:blip r:embed="rId2"/>
          <a:stretch/>
        </p:blipFill>
        <p:spPr>
          <a:xfrm>
            <a:off x="25560" y="2031480"/>
            <a:ext cx="5429520" cy="3619080"/>
          </a:xfrm>
          <a:prstGeom prst="rect">
            <a:avLst/>
          </a:prstGeom>
          <a:ln w="0">
            <a:noFill/>
          </a:ln>
        </p:spPr>
      </p:pic>
      <p:pic>
        <p:nvPicPr>
          <p:cNvPr id="222" name="" descr=""/>
          <p:cNvPicPr/>
          <p:nvPr/>
        </p:nvPicPr>
        <p:blipFill>
          <a:blip r:embed="rId3"/>
          <a:stretch/>
        </p:blipFill>
        <p:spPr>
          <a:xfrm>
            <a:off x="25560" y="2031480"/>
            <a:ext cx="5501160" cy="3666960"/>
          </a:xfrm>
          <a:prstGeom prst="rect">
            <a:avLst/>
          </a:prstGeom>
          <a:ln w="0">
            <a:noFill/>
          </a:ln>
        </p:spPr>
      </p:pic>
      <p:pic>
        <p:nvPicPr>
          <p:cNvPr id="223" name="" descr=""/>
          <p:cNvPicPr/>
          <p:nvPr/>
        </p:nvPicPr>
        <p:blipFill>
          <a:blip r:embed="rId4"/>
          <a:stretch/>
        </p:blipFill>
        <p:spPr>
          <a:xfrm>
            <a:off x="0" y="2031480"/>
            <a:ext cx="5429520" cy="3619080"/>
          </a:xfrm>
          <a:prstGeom prst="rect">
            <a:avLst/>
          </a:prstGeom>
          <a:ln w="0">
            <a:noFill/>
          </a:ln>
        </p:spPr>
      </p:pic>
      <p:sp>
        <p:nvSpPr>
          <p:cNvPr id="224" name=""/>
          <p:cNvSpPr/>
          <p:nvPr/>
        </p:nvSpPr>
        <p:spPr>
          <a:xfrm>
            <a:off x="5519520" y="2032560"/>
            <a:ext cx="3108240" cy="265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304297"/>
                </a:solidFill>
                <a:latin typeface="Roboto"/>
                <a:ea typeface="DejaVu Sans"/>
              </a:rPr>
              <a:t>MECCANISMI</a:t>
            </a:r>
            <a:r>
              <a:rPr b="1" lang="en-US" sz="1800" spc="-1" strike="noStrike">
                <a:solidFill>
                  <a:srgbClr val="304297"/>
                </a:solidFill>
                <a:latin typeface="Arial"/>
                <a:ea typeface="DejaVu Sans"/>
              </a:rPr>
              <a:t>: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2b7da0"/>
                </a:solidFill>
                <a:latin typeface="AR PL Mingti2L Big5"/>
                <a:ea typeface="AR PL Mingti2L Big5"/>
              </a:rPr>
              <a:t>↓</a:t>
            </a:r>
            <a:r>
              <a:rPr b="0" lang="en-GB" sz="1800" spc="-1" strike="noStrike">
                <a:solidFill>
                  <a:srgbClr val="2b7da0"/>
                </a:solidFill>
                <a:latin typeface="Roboto"/>
                <a:ea typeface="AR PL Mingti2L Big5"/>
              </a:rPr>
              <a:t>Trasporto di ossigeno</a:t>
            </a:r>
            <a:r>
              <a:rPr b="1" lang="en-GB" sz="2000" spc="-1" strike="noStrike">
                <a:solidFill>
                  <a:srgbClr val="2b7da0"/>
                </a:solidFill>
                <a:latin typeface="Arial"/>
                <a:ea typeface="AR PL Mingti2L Big5"/>
              </a:rPr>
              <a:t> 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2b7da0"/>
                </a:solidFill>
                <a:latin typeface="AR PL Mingti2L Big5"/>
                <a:ea typeface="AR PL Mingti2L Big5"/>
              </a:rPr>
              <a:t>↓</a:t>
            </a:r>
            <a:r>
              <a:rPr b="0" lang="en-GB" sz="1800" spc="-1" strike="noStrike">
                <a:solidFill>
                  <a:srgbClr val="2b7da0"/>
                </a:solidFill>
                <a:latin typeface="Roboto"/>
                <a:ea typeface="AR PL Mingti2L Big5"/>
              </a:rPr>
              <a:t>Vasocostrizione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2b7da0"/>
                </a:solidFill>
                <a:latin typeface="AR PL Mingti2L Big5"/>
                <a:ea typeface="AR PL Mingti2L Big5"/>
              </a:rPr>
              <a:t>↓</a:t>
            </a:r>
            <a:r>
              <a:rPr b="0" lang="en-GB" sz="1800" spc="-1" strike="noStrike">
                <a:solidFill>
                  <a:srgbClr val="2b7da0"/>
                </a:solidFill>
                <a:latin typeface="Roboto"/>
                <a:ea typeface="AR PL Mingti2L Big5"/>
              </a:rPr>
              <a:t>Infiammazione respiratoria cronica e riduzione clearance mucociliare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25" name=""/>
          <p:cNvSpPr/>
          <p:nvPr/>
        </p:nvSpPr>
        <p:spPr>
          <a:xfrm>
            <a:off x="8952840" y="2004120"/>
            <a:ext cx="3199320" cy="284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GB" sz="2000" spc="-1" strike="noStrike">
                <a:solidFill>
                  <a:srgbClr val="2b7da0"/>
                </a:solidFill>
                <a:latin typeface="Roboto"/>
                <a:ea typeface="DejaVu Sans"/>
              </a:rPr>
              <a:t>ESITI: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SSI, SSO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1,2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Recidiva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1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Infezioni polmonari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2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Nuovi ricoveri</a:t>
            </a:r>
            <a:r>
              <a:rPr b="1" lang="en-GB" sz="2000" spc="-1" strike="noStrike" baseline="33000">
                <a:solidFill>
                  <a:srgbClr val="304297"/>
                </a:solidFill>
                <a:latin typeface="Arial"/>
                <a:ea typeface="AR PL Mingti2L Big5"/>
              </a:rPr>
              <a:t>2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57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000" spc="-1" strike="noStrike">
                <a:solidFill>
                  <a:srgbClr val="304297"/>
                </a:solidFill>
                <a:latin typeface="AR PL Mingti2L Big5"/>
                <a:ea typeface="AR PL Mingti2L Big5"/>
              </a:rPr>
              <a:t>↑</a:t>
            </a:r>
            <a:r>
              <a:rPr b="0" lang="en-GB" sz="1800" spc="-1" strike="noStrike">
                <a:solidFill>
                  <a:srgbClr val="304297"/>
                </a:solidFill>
                <a:latin typeface="Roboto"/>
                <a:ea typeface="AR PL Mingti2L Big5"/>
              </a:rPr>
              <a:t>Mortalità</a:t>
            </a:r>
            <a:r>
              <a:rPr b="1" lang="en-GB" sz="1800" spc="-1" strike="noStrike" baseline="33000">
                <a:solidFill>
                  <a:srgbClr val="304297"/>
                </a:solidFill>
                <a:latin typeface="Roboto"/>
                <a:ea typeface="AR PL Mingti2L Big5"/>
              </a:rPr>
              <a:t>2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75"/>
              </a:spcAft>
              <a:buNone/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26" name=""/>
          <p:cNvSpPr/>
          <p:nvPr/>
        </p:nvSpPr>
        <p:spPr>
          <a:xfrm>
            <a:off x="5954400" y="5008320"/>
            <a:ext cx="539388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1. </a:t>
            </a:r>
            <a:r>
              <a:rPr b="0" lang="en-GB" sz="1200" spc="-1" strike="noStrike">
                <a:solidFill>
                  <a:srgbClr val="000000"/>
                </a:solidFill>
                <a:latin typeface="Aptos"/>
                <a:ea typeface="Noto Sans CJK SC"/>
              </a:rPr>
              <a:t>da Silveira CAB et al. The impact of smoking on ventral and inguinal hernia repair: a systematic review and meta-analysis. Hernia. 2024; 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Noto Sans CJK SC"/>
              </a:rPr>
              <a:t>2. </a:t>
            </a:r>
            <a:r>
              <a:rPr b="0" lang="en-GB" sz="1200" spc="-1" strike="noStrike">
                <a:solidFill>
                  <a:srgbClr val="000000"/>
                </a:solidFill>
                <a:latin typeface="Aptos"/>
                <a:ea typeface="Noto Sans CJK SC"/>
              </a:rPr>
              <a:t>DeLancey JO et al. The effect of smoking on 30-day outcomes in elective hernia repair. Am J Surg. 2018.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f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PREVENZIONE ATTRAVERSO L’OTTIMIZZAZIONE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9000" y="2011680"/>
            <a:ext cx="12191040" cy="365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" descr=""/>
          <p:cNvPicPr/>
          <p:nvPr/>
        </p:nvPicPr>
        <p:blipFill>
          <a:blip r:embed="rId1"/>
          <a:stretch/>
        </p:blipFill>
        <p:spPr>
          <a:xfrm>
            <a:off x="57960" y="1784160"/>
            <a:ext cx="7804800" cy="415872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230" name="" descr=""/>
          <p:cNvPicPr/>
          <p:nvPr/>
        </p:nvPicPr>
        <p:blipFill>
          <a:blip r:embed="rId2"/>
          <a:stretch/>
        </p:blipFill>
        <p:spPr>
          <a:xfrm>
            <a:off x="4004640" y="91440"/>
            <a:ext cx="8064360" cy="429696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231" name=""/>
          <p:cNvSpPr/>
          <p:nvPr/>
        </p:nvSpPr>
        <p:spPr>
          <a:xfrm>
            <a:off x="8595000" y="4480560"/>
            <a:ext cx="3199680" cy="11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304297"/>
                </a:solidFill>
                <a:latin typeface="Arial"/>
                <a:ea typeface="DejaVu Sans"/>
              </a:rPr>
              <a:t>Courtesy of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304297"/>
                </a:solidFill>
                <a:latin typeface="Arial"/>
                <a:ea typeface="DejaVu Sans"/>
              </a:rPr>
              <a:t>Srinivas Chintapatla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304297"/>
                </a:solidFill>
                <a:latin typeface="Arial"/>
                <a:ea typeface="DejaVu Sans"/>
              </a:rPr>
              <a:t>York Abdo Wall, UK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1096920" y="286560"/>
            <a:ext cx="1005624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600" spc="-52" strike="noStrike">
                <a:solidFill>
                  <a:srgbClr val="304297"/>
                </a:solidFill>
                <a:latin typeface="Calibri"/>
                <a:ea typeface="Noto Sans CJK SC"/>
              </a:rPr>
              <a:t>DUE STRATEGIE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1"/>
          <a:stretch/>
        </p:blipFill>
        <p:spPr>
          <a:xfrm>
            <a:off x="9000" y="2103480"/>
            <a:ext cx="12191400" cy="365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377</TotalTime>
  <Application>LibreOffice/7.3.7.2$Linux_X86_64 LibreOffice_project/30$Build-2</Application>
  <AppVersion>15.0000</AppVersion>
  <Words>9</Words>
  <Paragraphs>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2022-02-27T17:36:31Z</dcterms:created>
  <dc:creator>Eliana Rispoli</dc:creator>
  <dc:description/>
  <dc:language>en-US</dc:language>
  <cp:lastModifiedBy>Fabio Cesare Campanile</cp:lastModifiedBy>
  <dcterms:modified xsi:type="dcterms:W3CDTF">2025-10-23T22:30:02Z</dcterms:modified>
  <cp:revision>39</cp:revision>
  <dc:subject/>
  <dc:title>Roma 29-30 aprile Primo Corso ACCADEMIA SICOB Direttori: M. De Luca - M.A. Zappa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PresentationFormat">
    <vt:lpwstr>Widescreen</vt:lpwstr>
  </property>
  <property fmtid="{D5CDD505-2E9C-101B-9397-08002B2CF9AE}" pid="4" name="Slides">
    <vt:i4>5</vt:i4>
  </property>
</Properties>
</file>